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52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85304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216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3127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10939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6645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74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7286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49604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74588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9046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46948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F41E59-53A6-314C-AF52-AA727888BD01}" type="datetimeFigureOut">
              <a:rPr lang="en-US" smtClean="0"/>
              <a:t>5/22/12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2859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4" name="Straight Arrow Connector 53"/>
          <p:cNvCxnSpPr/>
          <p:nvPr/>
        </p:nvCxnSpPr>
        <p:spPr>
          <a:xfrm flipV="1">
            <a:off x="4741505" y="2236575"/>
            <a:ext cx="854040" cy="639061"/>
          </a:xfrm>
          <a:prstGeom prst="straightConnector1">
            <a:avLst/>
          </a:prstGeom>
          <a:ln w="50800">
            <a:solidFill>
              <a:srgbClr val="008000"/>
            </a:solidFill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" name="Straight Arrow Connector 4"/>
          <p:cNvCxnSpPr/>
          <p:nvPr/>
        </p:nvCxnSpPr>
        <p:spPr>
          <a:xfrm flipV="1">
            <a:off x="996393" y="751083"/>
            <a:ext cx="0" cy="4103663"/>
          </a:xfrm>
          <a:prstGeom prst="straightConnector1">
            <a:avLst/>
          </a:prstGeom>
          <a:ln w="38100">
            <a:solidFill>
              <a:schemeClr val="tx1"/>
            </a:solidFill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>
            <a:off x="996393" y="4854745"/>
            <a:ext cx="7617992" cy="0"/>
          </a:xfrm>
          <a:prstGeom prst="straightConnector1">
            <a:avLst/>
          </a:prstGeom>
          <a:ln w="38100">
            <a:solidFill>
              <a:schemeClr val="tx1"/>
            </a:solidFill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Freeform 11"/>
          <p:cNvSpPr/>
          <p:nvPr/>
        </p:nvSpPr>
        <p:spPr>
          <a:xfrm>
            <a:off x="1646182" y="714009"/>
            <a:ext cx="5419715" cy="2720603"/>
          </a:xfrm>
          <a:custGeom>
            <a:avLst/>
            <a:gdLst>
              <a:gd name="connsiteX0" fmla="*/ 0 w 3851184"/>
              <a:gd name="connsiteY0" fmla="*/ 2063253 h 2232791"/>
              <a:gd name="connsiteX1" fmla="*/ 1147161 w 3851184"/>
              <a:gd name="connsiteY1" fmla="*/ 2053011 h 2232791"/>
              <a:gd name="connsiteX2" fmla="*/ 3328816 w 3851184"/>
              <a:gd name="connsiteY2" fmla="*/ 219773 h 2232791"/>
              <a:gd name="connsiteX3" fmla="*/ 3595121 w 3851184"/>
              <a:gd name="connsiteY3" fmla="*/ 55908 h 2232791"/>
              <a:gd name="connsiteX4" fmla="*/ 3595121 w 3851184"/>
              <a:gd name="connsiteY4" fmla="*/ 424604 h 2232791"/>
              <a:gd name="connsiteX5" fmla="*/ 3851184 w 3851184"/>
              <a:gd name="connsiteY5" fmla="*/ 1633108 h 2232791"/>
              <a:gd name="connsiteX0" fmla="*/ 0 w 3925849"/>
              <a:gd name="connsiteY0" fmla="*/ 2063253 h 2232791"/>
              <a:gd name="connsiteX1" fmla="*/ 1147161 w 3925849"/>
              <a:gd name="connsiteY1" fmla="*/ 2053011 h 2232791"/>
              <a:gd name="connsiteX2" fmla="*/ 3328816 w 3925849"/>
              <a:gd name="connsiteY2" fmla="*/ 219773 h 2232791"/>
              <a:gd name="connsiteX3" fmla="*/ 3595121 w 3925849"/>
              <a:gd name="connsiteY3" fmla="*/ 55908 h 2232791"/>
              <a:gd name="connsiteX4" fmla="*/ 3595121 w 3925849"/>
              <a:gd name="connsiteY4" fmla="*/ 424604 h 2232791"/>
              <a:gd name="connsiteX5" fmla="*/ 3851184 w 3925849"/>
              <a:gd name="connsiteY5" fmla="*/ 1633108 h 2232791"/>
              <a:gd name="connsiteX0" fmla="*/ 0 w 3608116"/>
              <a:gd name="connsiteY0" fmla="*/ 2063253 h 2232791"/>
              <a:gd name="connsiteX1" fmla="*/ 1147161 w 3608116"/>
              <a:gd name="connsiteY1" fmla="*/ 2053011 h 2232791"/>
              <a:gd name="connsiteX2" fmla="*/ 3328816 w 3608116"/>
              <a:gd name="connsiteY2" fmla="*/ 219773 h 2232791"/>
              <a:gd name="connsiteX3" fmla="*/ 3595121 w 3608116"/>
              <a:gd name="connsiteY3" fmla="*/ 55908 h 2232791"/>
              <a:gd name="connsiteX4" fmla="*/ 3595121 w 3608116"/>
              <a:gd name="connsiteY4" fmla="*/ 424604 h 2232791"/>
              <a:gd name="connsiteX0" fmla="*/ 0 w 3600155"/>
              <a:gd name="connsiteY0" fmla="*/ 2063253 h 2232791"/>
              <a:gd name="connsiteX1" fmla="*/ 1147161 w 3600155"/>
              <a:gd name="connsiteY1" fmla="*/ 2053011 h 2232791"/>
              <a:gd name="connsiteX2" fmla="*/ 3328816 w 3600155"/>
              <a:gd name="connsiteY2" fmla="*/ 219773 h 2232791"/>
              <a:gd name="connsiteX3" fmla="*/ 3595121 w 3600155"/>
              <a:gd name="connsiteY3" fmla="*/ 55908 h 2232791"/>
              <a:gd name="connsiteX0" fmla="*/ 0 w 3328816"/>
              <a:gd name="connsiteY0" fmla="*/ 1843480 h 2013018"/>
              <a:gd name="connsiteX1" fmla="*/ 1147161 w 3328816"/>
              <a:gd name="connsiteY1" fmla="*/ 1833238 h 2013018"/>
              <a:gd name="connsiteX2" fmla="*/ 3328816 w 3328816"/>
              <a:gd name="connsiteY2" fmla="*/ 0 h 2013018"/>
              <a:gd name="connsiteX0" fmla="*/ 0 w 3328816"/>
              <a:gd name="connsiteY0" fmla="*/ 1843480 h 1888536"/>
              <a:gd name="connsiteX1" fmla="*/ 1812925 w 3328816"/>
              <a:gd name="connsiteY1" fmla="*/ 1444059 h 1888536"/>
              <a:gd name="connsiteX2" fmla="*/ 3328816 w 3328816"/>
              <a:gd name="connsiteY2" fmla="*/ 0 h 1888536"/>
              <a:gd name="connsiteX0" fmla="*/ 0 w 3328816"/>
              <a:gd name="connsiteY0" fmla="*/ 1843480 h 1888536"/>
              <a:gd name="connsiteX1" fmla="*/ 1812925 w 3328816"/>
              <a:gd name="connsiteY1" fmla="*/ 1444059 h 1888536"/>
              <a:gd name="connsiteX2" fmla="*/ 3328816 w 3328816"/>
              <a:gd name="connsiteY2" fmla="*/ 0 h 1888536"/>
              <a:gd name="connsiteX0" fmla="*/ 0 w 3328816"/>
              <a:gd name="connsiteY0" fmla="*/ 1843480 h 1916705"/>
              <a:gd name="connsiteX1" fmla="*/ 1464680 w 3328816"/>
              <a:gd name="connsiteY1" fmla="*/ 1607924 h 1916705"/>
              <a:gd name="connsiteX2" fmla="*/ 3328816 w 3328816"/>
              <a:gd name="connsiteY2" fmla="*/ 0 h 1916705"/>
              <a:gd name="connsiteX0" fmla="*/ 124613 w 3453429"/>
              <a:gd name="connsiteY0" fmla="*/ 1843480 h 1860927"/>
              <a:gd name="connsiteX1" fmla="*/ 104129 w 3453429"/>
              <a:gd name="connsiteY1" fmla="*/ 1843479 h 1860927"/>
              <a:gd name="connsiteX2" fmla="*/ 1589293 w 3453429"/>
              <a:gd name="connsiteY2" fmla="*/ 1607924 h 1860927"/>
              <a:gd name="connsiteX3" fmla="*/ 3453429 w 3453429"/>
              <a:gd name="connsiteY3" fmla="*/ 0 h 1860927"/>
              <a:gd name="connsiteX0" fmla="*/ 44 w 3328860"/>
              <a:gd name="connsiteY0" fmla="*/ 1843480 h 1847967"/>
              <a:gd name="connsiteX1" fmla="*/ 440473 w 3328860"/>
              <a:gd name="connsiteY1" fmla="*/ 1822996 h 1847967"/>
              <a:gd name="connsiteX2" fmla="*/ 1464724 w 3328860"/>
              <a:gd name="connsiteY2" fmla="*/ 1607924 h 1847967"/>
              <a:gd name="connsiteX3" fmla="*/ 3328860 w 3328860"/>
              <a:gd name="connsiteY3" fmla="*/ 0 h 1847967"/>
              <a:gd name="connsiteX0" fmla="*/ 6 w 4424771"/>
              <a:gd name="connsiteY0" fmla="*/ 1188020 h 1824646"/>
              <a:gd name="connsiteX1" fmla="*/ 1536384 w 4424771"/>
              <a:gd name="connsiteY1" fmla="*/ 1822996 h 1824646"/>
              <a:gd name="connsiteX2" fmla="*/ 2560635 w 4424771"/>
              <a:gd name="connsiteY2" fmla="*/ 1607924 h 1824646"/>
              <a:gd name="connsiteX3" fmla="*/ 4424771 w 4424771"/>
              <a:gd name="connsiteY3" fmla="*/ 0 h 1824646"/>
              <a:gd name="connsiteX0" fmla="*/ 9 w 4209681"/>
              <a:gd name="connsiteY0" fmla="*/ 1269953 h 1824864"/>
              <a:gd name="connsiteX1" fmla="*/ 1321294 w 4209681"/>
              <a:gd name="connsiteY1" fmla="*/ 1822996 h 1824864"/>
              <a:gd name="connsiteX2" fmla="*/ 2345545 w 4209681"/>
              <a:gd name="connsiteY2" fmla="*/ 1607924 h 1824864"/>
              <a:gd name="connsiteX3" fmla="*/ 4209681 w 4209681"/>
              <a:gd name="connsiteY3" fmla="*/ 0 h 1824864"/>
              <a:gd name="connsiteX0" fmla="*/ 9 w 4209681"/>
              <a:gd name="connsiteY0" fmla="*/ 1269953 h 1875929"/>
              <a:gd name="connsiteX1" fmla="*/ 1239354 w 4209681"/>
              <a:gd name="connsiteY1" fmla="*/ 1874204 h 1875929"/>
              <a:gd name="connsiteX2" fmla="*/ 2345545 w 4209681"/>
              <a:gd name="connsiteY2" fmla="*/ 1607924 h 1875929"/>
              <a:gd name="connsiteX3" fmla="*/ 4209681 w 4209681"/>
              <a:gd name="connsiteY3" fmla="*/ 0 h 1875929"/>
              <a:gd name="connsiteX0" fmla="*/ 9 w 4209681"/>
              <a:gd name="connsiteY0" fmla="*/ 1269953 h 1874204"/>
              <a:gd name="connsiteX1" fmla="*/ 1239354 w 4209681"/>
              <a:gd name="connsiteY1" fmla="*/ 1874204 h 1874204"/>
              <a:gd name="connsiteX2" fmla="*/ 2345545 w 4209681"/>
              <a:gd name="connsiteY2" fmla="*/ 1607924 h 1874204"/>
              <a:gd name="connsiteX3" fmla="*/ 4209681 w 4209681"/>
              <a:gd name="connsiteY3" fmla="*/ 0 h 1874204"/>
              <a:gd name="connsiteX0" fmla="*/ 9 w 4209681"/>
              <a:gd name="connsiteY0" fmla="*/ 1269953 h 1881564"/>
              <a:gd name="connsiteX1" fmla="*/ 1239354 w 4209681"/>
              <a:gd name="connsiteY1" fmla="*/ 1874204 h 1881564"/>
              <a:gd name="connsiteX2" fmla="*/ 2345545 w 4209681"/>
              <a:gd name="connsiteY2" fmla="*/ 1607924 h 1881564"/>
              <a:gd name="connsiteX3" fmla="*/ 4209681 w 4209681"/>
              <a:gd name="connsiteY3" fmla="*/ 0 h 1881564"/>
              <a:gd name="connsiteX0" fmla="*/ 9 w 4209681"/>
              <a:gd name="connsiteY0" fmla="*/ 1269953 h 1894751"/>
              <a:gd name="connsiteX1" fmla="*/ 1239354 w 4209681"/>
              <a:gd name="connsiteY1" fmla="*/ 1874204 h 1894751"/>
              <a:gd name="connsiteX2" fmla="*/ 2345545 w 4209681"/>
              <a:gd name="connsiteY2" fmla="*/ 1607924 h 1894751"/>
              <a:gd name="connsiteX3" fmla="*/ 4209681 w 4209681"/>
              <a:gd name="connsiteY3" fmla="*/ 0 h 1894751"/>
              <a:gd name="connsiteX0" fmla="*/ 9 w 4209681"/>
              <a:gd name="connsiteY0" fmla="*/ 1269953 h 1894751"/>
              <a:gd name="connsiteX1" fmla="*/ 1239354 w 4209681"/>
              <a:gd name="connsiteY1" fmla="*/ 1874204 h 1894751"/>
              <a:gd name="connsiteX2" fmla="*/ 2345545 w 4209681"/>
              <a:gd name="connsiteY2" fmla="*/ 1607924 h 1894751"/>
              <a:gd name="connsiteX3" fmla="*/ 4209681 w 4209681"/>
              <a:gd name="connsiteY3" fmla="*/ 0 h 1894751"/>
              <a:gd name="connsiteX0" fmla="*/ 9 w 4209681"/>
              <a:gd name="connsiteY0" fmla="*/ 1269953 h 1881326"/>
              <a:gd name="connsiteX1" fmla="*/ 1239354 w 4209681"/>
              <a:gd name="connsiteY1" fmla="*/ 1874204 h 1881326"/>
              <a:gd name="connsiteX2" fmla="*/ 2591365 w 4209681"/>
              <a:gd name="connsiteY2" fmla="*/ 1454301 h 1881326"/>
              <a:gd name="connsiteX3" fmla="*/ 4209681 w 4209681"/>
              <a:gd name="connsiteY3" fmla="*/ 0 h 1881326"/>
              <a:gd name="connsiteX0" fmla="*/ 9 w 4209681"/>
              <a:gd name="connsiteY0" fmla="*/ 1269953 h 1897390"/>
              <a:gd name="connsiteX1" fmla="*/ 1239354 w 4209681"/>
              <a:gd name="connsiteY1" fmla="*/ 1874204 h 1897390"/>
              <a:gd name="connsiteX2" fmla="*/ 2591365 w 4209681"/>
              <a:gd name="connsiteY2" fmla="*/ 1454301 h 1897390"/>
              <a:gd name="connsiteX3" fmla="*/ 4209681 w 4209681"/>
              <a:gd name="connsiteY3" fmla="*/ 0 h 1897390"/>
              <a:gd name="connsiteX0" fmla="*/ 10 w 4127742"/>
              <a:gd name="connsiteY0" fmla="*/ 1218746 h 1897390"/>
              <a:gd name="connsiteX1" fmla="*/ 1157415 w 4127742"/>
              <a:gd name="connsiteY1" fmla="*/ 1874204 h 1897390"/>
              <a:gd name="connsiteX2" fmla="*/ 2509426 w 4127742"/>
              <a:gd name="connsiteY2" fmla="*/ 1454301 h 1897390"/>
              <a:gd name="connsiteX3" fmla="*/ 4127742 w 4127742"/>
              <a:gd name="connsiteY3" fmla="*/ 0 h 1897390"/>
              <a:gd name="connsiteX0" fmla="*/ 46 w 3431288"/>
              <a:gd name="connsiteY0" fmla="*/ 1228988 h 1897390"/>
              <a:gd name="connsiteX1" fmla="*/ 460961 w 3431288"/>
              <a:gd name="connsiteY1" fmla="*/ 1874204 h 1897390"/>
              <a:gd name="connsiteX2" fmla="*/ 1812972 w 3431288"/>
              <a:gd name="connsiteY2" fmla="*/ 1454301 h 1897390"/>
              <a:gd name="connsiteX3" fmla="*/ 3431288 w 3431288"/>
              <a:gd name="connsiteY3" fmla="*/ 0 h 1897390"/>
              <a:gd name="connsiteX0" fmla="*/ 9 w 4117499"/>
              <a:gd name="connsiteY0" fmla="*/ 1403094 h 1897390"/>
              <a:gd name="connsiteX1" fmla="*/ 1147172 w 4117499"/>
              <a:gd name="connsiteY1" fmla="*/ 1874204 h 1897390"/>
              <a:gd name="connsiteX2" fmla="*/ 2499183 w 4117499"/>
              <a:gd name="connsiteY2" fmla="*/ 1454301 h 1897390"/>
              <a:gd name="connsiteX3" fmla="*/ 4117499 w 4117499"/>
              <a:gd name="connsiteY3" fmla="*/ 0 h 1897390"/>
              <a:gd name="connsiteX0" fmla="*/ 13 w 3953623"/>
              <a:gd name="connsiteY0" fmla="*/ 1341645 h 1897390"/>
              <a:gd name="connsiteX1" fmla="*/ 983296 w 3953623"/>
              <a:gd name="connsiteY1" fmla="*/ 1874204 h 1897390"/>
              <a:gd name="connsiteX2" fmla="*/ 2335307 w 3953623"/>
              <a:gd name="connsiteY2" fmla="*/ 1454301 h 1897390"/>
              <a:gd name="connsiteX3" fmla="*/ 3953623 w 3953623"/>
              <a:gd name="connsiteY3" fmla="*/ 0 h 1897390"/>
              <a:gd name="connsiteX0" fmla="*/ 13 w 3953623"/>
              <a:gd name="connsiteY0" fmla="*/ 1341645 h 1897390"/>
              <a:gd name="connsiteX1" fmla="*/ 901356 w 3953623"/>
              <a:gd name="connsiteY1" fmla="*/ 1874204 h 1897390"/>
              <a:gd name="connsiteX2" fmla="*/ 2335307 w 3953623"/>
              <a:gd name="connsiteY2" fmla="*/ 1454301 h 1897390"/>
              <a:gd name="connsiteX3" fmla="*/ 3953623 w 3953623"/>
              <a:gd name="connsiteY3" fmla="*/ 0 h 1897390"/>
              <a:gd name="connsiteX0" fmla="*/ 13 w 3953623"/>
              <a:gd name="connsiteY0" fmla="*/ 1341645 h 1904156"/>
              <a:gd name="connsiteX1" fmla="*/ 901356 w 3953623"/>
              <a:gd name="connsiteY1" fmla="*/ 1874204 h 1904156"/>
              <a:gd name="connsiteX2" fmla="*/ 2232882 w 3953623"/>
              <a:gd name="connsiteY2" fmla="*/ 1525992 h 1904156"/>
              <a:gd name="connsiteX3" fmla="*/ 3953623 w 3953623"/>
              <a:gd name="connsiteY3" fmla="*/ 0 h 1904156"/>
              <a:gd name="connsiteX0" fmla="*/ 13 w 3953623"/>
              <a:gd name="connsiteY0" fmla="*/ 1341645 h 1913404"/>
              <a:gd name="connsiteX1" fmla="*/ 932084 w 3953623"/>
              <a:gd name="connsiteY1" fmla="*/ 1884446 h 1913404"/>
              <a:gd name="connsiteX2" fmla="*/ 2232882 w 3953623"/>
              <a:gd name="connsiteY2" fmla="*/ 1525992 h 1913404"/>
              <a:gd name="connsiteX3" fmla="*/ 3953623 w 3953623"/>
              <a:gd name="connsiteY3" fmla="*/ 0 h 1913404"/>
              <a:gd name="connsiteX0" fmla="*/ 12 w 4015077"/>
              <a:gd name="connsiteY0" fmla="*/ 1474785 h 1913404"/>
              <a:gd name="connsiteX1" fmla="*/ 993538 w 4015077"/>
              <a:gd name="connsiteY1" fmla="*/ 1884446 h 1913404"/>
              <a:gd name="connsiteX2" fmla="*/ 2294336 w 4015077"/>
              <a:gd name="connsiteY2" fmla="*/ 1525992 h 1913404"/>
              <a:gd name="connsiteX3" fmla="*/ 4015077 w 4015077"/>
              <a:gd name="connsiteY3" fmla="*/ 0 h 1913404"/>
              <a:gd name="connsiteX0" fmla="*/ 12 w 4015077"/>
              <a:gd name="connsiteY0" fmla="*/ 1474785 h 1946800"/>
              <a:gd name="connsiteX1" fmla="*/ 993538 w 4015077"/>
              <a:gd name="connsiteY1" fmla="*/ 1884446 h 1946800"/>
              <a:gd name="connsiteX2" fmla="*/ 2294336 w 4015077"/>
              <a:gd name="connsiteY2" fmla="*/ 1525992 h 1946800"/>
              <a:gd name="connsiteX3" fmla="*/ 4015077 w 4015077"/>
              <a:gd name="connsiteY3" fmla="*/ 0 h 1946800"/>
              <a:gd name="connsiteX0" fmla="*/ 12 w 4015077"/>
              <a:gd name="connsiteY0" fmla="*/ 1474785 h 1934031"/>
              <a:gd name="connsiteX1" fmla="*/ 993538 w 4015077"/>
              <a:gd name="connsiteY1" fmla="*/ 1884446 h 1934031"/>
              <a:gd name="connsiteX2" fmla="*/ 2294336 w 4015077"/>
              <a:gd name="connsiteY2" fmla="*/ 1525992 h 1934031"/>
              <a:gd name="connsiteX3" fmla="*/ 4015077 w 4015077"/>
              <a:gd name="connsiteY3" fmla="*/ 0 h 1934031"/>
              <a:gd name="connsiteX0" fmla="*/ 12 w 4015077"/>
              <a:gd name="connsiteY0" fmla="*/ 1474785 h 1921525"/>
              <a:gd name="connsiteX1" fmla="*/ 993538 w 4015077"/>
              <a:gd name="connsiteY1" fmla="*/ 1884446 h 1921525"/>
              <a:gd name="connsiteX2" fmla="*/ 2294336 w 4015077"/>
              <a:gd name="connsiteY2" fmla="*/ 1525992 h 1921525"/>
              <a:gd name="connsiteX3" fmla="*/ 4015077 w 4015077"/>
              <a:gd name="connsiteY3" fmla="*/ 0 h 1921525"/>
              <a:gd name="connsiteX0" fmla="*/ 12 w 4015077"/>
              <a:gd name="connsiteY0" fmla="*/ 1403094 h 1921525"/>
              <a:gd name="connsiteX1" fmla="*/ 993538 w 4015077"/>
              <a:gd name="connsiteY1" fmla="*/ 1884446 h 1921525"/>
              <a:gd name="connsiteX2" fmla="*/ 2294336 w 4015077"/>
              <a:gd name="connsiteY2" fmla="*/ 1525992 h 1921525"/>
              <a:gd name="connsiteX3" fmla="*/ 4015077 w 4015077"/>
              <a:gd name="connsiteY3" fmla="*/ 0 h 1921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15077" h="1921525">
                <a:moveTo>
                  <a:pt x="12" y="1403094"/>
                </a:moveTo>
                <a:cubicBezTo>
                  <a:pt x="-3402" y="1403094"/>
                  <a:pt x="718698" y="1831531"/>
                  <a:pt x="993538" y="1884446"/>
                </a:cubicBezTo>
                <a:cubicBezTo>
                  <a:pt x="1534683" y="1998810"/>
                  <a:pt x="1790746" y="1840066"/>
                  <a:pt x="2294336" y="1525992"/>
                </a:cubicBezTo>
                <a:cubicBezTo>
                  <a:pt x="2797926" y="1211918"/>
                  <a:pt x="3668539" y="414782"/>
                  <a:pt x="4015077" y="0"/>
                </a:cubicBezTo>
              </a:path>
            </a:pathLst>
          </a:custGeom>
          <a:ln>
            <a:solidFill>
              <a:srgbClr val="00800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cxnSp>
        <p:nvCxnSpPr>
          <p:cNvPr id="14" name="Straight Connector 13"/>
          <p:cNvCxnSpPr/>
          <p:nvPr/>
        </p:nvCxnSpPr>
        <p:spPr>
          <a:xfrm>
            <a:off x="2945825" y="4692907"/>
            <a:ext cx="0" cy="32367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4713852" y="4692907"/>
            <a:ext cx="0" cy="32367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7065897" y="4692907"/>
            <a:ext cx="0" cy="32367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TextBox 19"/>
          <p:cNvSpPr txBox="1"/>
          <p:nvPr/>
        </p:nvSpPr>
        <p:spPr>
          <a:xfrm>
            <a:off x="6811757" y="5072244"/>
            <a:ext cx="56978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err="1" smtClean="0">
                <a:latin typeface="Arial"/>
                <a:cs typeface="Arial"/>
              </a:rPr>
              <a:t>t</a:t>
            </a:r>
            <a:r>
              <a:rPr lang="en-US" sz="3600" i="1" baseline="-25000" dirty="0" err="1" smtClean="0">
                <a:latin typeface="Arial"/>
                <a:cs typeface="Arial"/>
              </a:rPr>
              <a:t>n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292798" y="5064994"/>
            <a:ext cx="8434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t</a:t>
            </a:r>
            <a:r>
              <a:rPr lang="en-US" sz="3600" i="1" baseline="-25000" dirty="0" smtClean="0">
                <a:latin typeface="Arial"/>
                <a:cs typeface="Arial"/>
              </a:rPr>
              <a:t>n-1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2635382" y="5072244"/>
            <a:ext cx="8434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t</a:t>
            </a:r>
            <a:r>
              <a:rPr lang="en-US" sz="3600" i="1" baseline="-25000" dirty="0" smtClean="0">
                <a:latin typeface="Arial"/>
                <a:cs typeface="Arial"/>
              </a:rPr>
              <a:t>n-2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23" name="Oval 22"/>
          <p:cNvSpPr/>
          <p:nvPr/>
        </p:nvSpPr>
        <p:spPr>
          <a:xfrm>
            <a:off x="2855958" y="3275610"/>
            <a:ext cx="179734" cy="188507"/>
          </a:xfrm>
          <a:prstGeom prst="ellipse">
            <a:avLst/>
          </a:prstGeom>
          <a:solidFill>
            <a:srgbClr val="008000"/>
          </a:solidFill>
          <a:ln>
            <a:solidFill>
              <a:srgbClr val="008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24" name="Oval 23"/>
          <p:cNvSpPr/>
          <p:nvPr/>
        </p:nvSpPr>
        <p:spPr>
          <a:xfrm>
            <a:off x="4636142" y="2795359"/>
            <a:ext cx="179734" cy="188507"/>
          </a:xfrm>
          <a:prstGeom prst="ellipse">
            <a:avLst/>
          </a:prstGeom>
          <a:solidFill>
            <a:srgbClr val="008000"/>
          </a:solidFill>
          <a:ln>
            <a:solidFill>
              <a:srgbClr val="008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cxnSp>
        <p:nvCxnSpPr>
          <p:cNvPr id="26" name="Straight Connector 25"/>
          <p:cNvCxnSpPr/>
          <p:nvPr/>
        </p:nvCxnSpPr>
        <p:spPr>
          <a:xfrm>
            <a:off x="842640" y="3394113"/>
            <a:ext cx="308571" cy="0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842108" y="2954863"/>
            <a:ext cx="308571" cy="0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0" y="3079286"/>
            <a:ext cx="94601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>
                <a:latin typeface="Arial"/>
                <a:cs typeface="Arial"/>
              </a:rPr>
              <a:t>x</a:t>
            </a:r>
            <a:r>
              <a:rPr lang="en-US" sz="3600" i="1" baseline="-25000" dirty="0" smtClean="0">
                <a:latin typeface="Arial"/>
                <a:cs typeface="Arial"/>
              </a:rPr>
              <a:t>n-2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61986" y="2628037"/>
            <a:ext cx="94601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>
                <a:latin typeface="Arial"/>
                <a:cs typeface="Arial"/>
              </a:rPr>
              <a:t>x</a:t>
            </a:r>
            <a:r>
              <a:rPr lang="en-US" sz="3600" i="1" baseline="-25000" dirty="0" smtClean="0">
                <a:latin typeface="Arial"/>
                <a:cs typeface="Arial"/>
              </a:rPr>
              <a:t>n-1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30" name="Freeform 29"/>
          <p:cNvSpPr/>
          <p:nvPr/>
        </p:nvSpPr>
        <p:spPr>
          <a:xfrm>
            <a:off x="1660032" y="1265030"/>
            <a:ext cx="5350567" cy="1936263"/>
          </a:xfrm>
          <a:custGeom>
            <a:avLst/>
            <a:gdLst>
              <a:gd name="connsiteX0" fmla="*/ 0 w 3974094"/>
              <a:gd name="connsiteY0" fmla="*/ 1628407 h 1628407"/>
              <a:gd name="connsiteX1" fmla="*/ 962796 w 3974094"/>
              <a:gd name="connsiteY1" fmla="*/ 1485025 h 1628407"/>
              <a:gd name="connsiteX2" fmla="*/ 2284080 w 3974094"/>
              <a:gd name="connsiteY2" fmla="*/ 1147054 h 1628407"/>
              <a:gd name="connsiteX3" fmla="*/ 3974094 w 3974094"/>
              <a:gd name="connsiteY3" fmla="*/ 0 h 1628407"/>
              <a:gd name="connsiteX0" fmla="*/ 0 w 3974094"/>
              <a:gd name="connsiteY0" fmla="*/ 1628407 h 1628407"/>
              <a:gd name="connsiteX1" fmla="*/ 962796 w 3974094"/>
              <a:gd name="connsiteY1" fmla="*/ 1485025 h 1628407"/>
              <a:gd name="connsiteX2" fmla="*/ 2284080 w 3974094"/>
              <a:gd name="connsiteY2" fmla="*/ 1147054 h 1628407"/>
              <a:gd name="connsiteX3" fmla="*/ 3974094 w 3974094"/>
              <a:gd name="connsiteY3" fmla="*/ 0 h 1628407"/>
              <a:gd name="connsiteX0" fmla="*/ 0 w 3984336"/>
              <a:gd name="connsiteY0" fmla="*/ 1546475 h 1546475"/>
              <a:gd name="connsiteX1" fmla="*/ 973038 w 3984336"/>
              <a:gd name="connsiteY1" fmla="*/ 1485025 h 1546475"/>
              <a:gd name="connsiteX2" fmla="*/ 2294322 w 3984336"/>
              <a:gd name="connsiteY2" fmla="*/ 1147054 h 1546475"/>
              <a:gd name="connsiteX3" fmla="*/ 3984336 w 3984336"/>
              <a:gd name="connsiteY3" fmla="*/ 0 h 1546475"/>
              <a:gd name="connsiteX0" fmla="*/ 0 w 3984336"/>
              <a:gd name="connsiteY0" fmla="*/ 1546475 h 1559001"/>
              <a:gd name="connsiteX1" fmla="*/ 973038 w 3984336"/>
              <a:gd name="connsiteY1" fmla="*/ 1485025 h 1559001"/>
              <a:gd name="connsiteX2" fmla="*/ 2294322 w 3984336"/>
              <a:gd name="connsiteY2" fmla="*/ 1147054 h 1559001"/>
              <a:gd name="connsiteX3" fmla="*/ 3984336 w 3984336"/>
              <a:gd name="connsiteY3" fmla="*/ 0 h 1559001"/>
              <a:gd name="connsiteX0" fmla="*/ 0 w 3984336"/>
              <a:gd name="connsiteY0" fmla="*/ 1546475 h 1559001"/>
              <a:gd name="connsiteX1" fmla="*/ 973038 w 3984336"/>
              <a:gd name="connsiteY1" fmla="*/ 1485025 h 1559001"/>
              <a:gd name="connsiteX2" fmla="*/ 2294322 w 3984336"/>
              <a:gd name="connsiteY2" fmla="*/ 1147054 h 1559001"/>
              <a:gd name="connsiteX3" fmla="*/ 3984336 w 3984336"/>
              <a:gd name="connsiteY3" fmla="*/ 0 h 1559001"/>
              <a:gd name="connsiteX0" fmla="*/ 0 w 3984336"/>
              <a:gd name="connsiteY0" fmla="*/ 1454301 h 1506620"/>
              <a:gd name="connsiteX1" fmla="*/ 973038 w 3984336"/>
              <a:gd name="connsiteY1" fmla="*/ 1485025 h 1506620"/>
              <a:gd name="connsiteX2" fmla="*/ 2294322 w 3984336"/>
              <a:gd name="connsiteY2" fmla="*/ 1147054 h 1506620"/>
              <a:gd name="connsiteX3" fmla="*/ 3984336 w 3984336"/>
              <a:gd name="connsiteY3" fmla="*/ 0 h 1506620"/>
              <a:gd name="connsiteX0" fmla="*/ 0 w 3984336"/>
              <a:gd name="connsiteY0" fmla="*/ 1454301 h 1458373"/>
              <a:gd name="connsiteX1" fmla="*/ 501882 w 3984336"/>
              <a:gd name="connsiteY1" fmla="*/ 1290436 h 1458373"/>
              <a:gd name="connsiteX2" fmla="*/ 2294322 w 3984336"/>
              <a:gd name="connsiteY2" fmla="*/ 1147054 h 1458373"/>
              <a:gd name="connsiteX3" fmla="*/ 3984336 w 3984336"/>
              <a:gd name="connsiteY3" fmla="*/ 0 h 1458373"/>
              <a:gd name="connsiteX0" fmla="*/ 0 w 3974093"/>
              <a:gd name="connsiteY0" fmla="*/ 1259711 h 1297799"/>
              <a:gd name="connsiteX1" fmla="*/ 491639 w 3974093"/>
              <a:gd name="connsiteY1" fmla="*/ 1290436 h 1297799"/>
              <a:gd name="connsiteX2" fmla="*/ 2284079 w 3974093"/>
              <a:gd name="connsiteY2" fmla="*/ 1147054 h 1297799"/>
              <a:gd name="connsiteX3" fmla="*/ 3974093 w 3974093"/>
              <a:gd name="connsiteY3" fmla="*/ 0 h 1297799"/>
              <a:gd name="connsiteX0" fmla="*/ 0 w 3974093"/>
              <a:gd name="connsiteY0" fmla="*/ 1259711 h 1278184"/>
              <a:gd name="connsiteX1" fmla="*/ 491639 w 3974093"/>
              <a:gd name="connsiteY1" fmla="*/ 1259711 h 1278184"/>
              <a:gd name="connsiteX2" fmla="*/ 2284079 w 3974093"/>
              <a:gd name="connsiteY2" fmla="*/ 1147054 h 1278184"/>
              <a:gd name="connsiteX3" fmla="*/ 3974093 w 3974093"/>
              <a:gd name="connsiteY3" fmla="*/ 0 h 1278184"/>
              <a:gd name="connsiteX0" fmla="*/ 0 w 3974093"/>
              <a:gd name="connsiteY0" fmla="*/ 1259711 h 1297799"/>
              <a:gd name="connsiteX1" fmla="*/ 491639 w 3974093"/>
              <a:gd name="connsiteY1" fmla="*/ 1290436 h 1297799"/>
              <a:gd name="connsiteX2" fmla="*/ 2284079 w 3974093"/>
              <a:gd name="connsiteY2" fmla="*/ 1147054 h 1297799"/>
              <a:gd name="connsiteX3" fmla="*/ 3974093 w 3974093"/>
              <a:gd name="connsiteY3" fmla="*/ 0 h 1297799"/>
              <a:gd name="connsiteX0" fmla="*/ 0 w 3974093"/>
              <a:gd name="connsiteY0" fmla="*/ 1259711 h 1320530"/>
              <a:gd name="connsiteX1" fmla="*/ 491639 w 3974093"/>
              <a:gd name="connsiteY1" fmla="*/ 1290436 h 1320530"/>
              <a:gd name="connsiteX2" fmla="*/ 2284079 w 3974093"/>
              <a:gd name="connsiteY2" fmla="*/ 1147054 h 1320530"/>
              <a:gd name="connsiteX3" fmla="*/ 3974093 w 3974093"/>
              <a:gd name="connsiteY3" fmla="*/ 0 h 1320530"/>
              <a:gd name="connsiteX0" fmla="*/ 0 w 3974093"/>
              <a:gd name="connsiteY0" fmla="*/ 1259711 h 1347646"/>
              <a:gd name="connsiteX1" fmla="*/ 491639 w 3974093"/>
              <a:gd name="connsiteY1" fmla="*/ 1290436 h 1347646"/>
              <a:gd name="connsiteX2" fmla="*/ 2284079 w 3974093"/>
              <a:gd name="connsiteY2" fmla="*/ 1147054 h 1347646"/>
              <a:gd name="connsiteX3" fmla="*/ 3974093 w 3974093"/>
              <a:gd name="connsiteY3" fmla="*/ 0 h 1347646"/>
              <a:gd name="connsiteX0" fmla="*/ 0 w 3974093"/>
              <a:gd name="connsiteY0" fmla="*/ 1259711 h 1361704"/>
              <a:gd name="connsiteX1" fmla="*/ 491639 w 3974093"/>
              <a:gd name="connsiteY1" fmla="*/ 1290436 h 1361704"/>
              <a:gd name="connsiteX2" fmla="*/ 2284079 w 3974093"/>
              <a:gd name="connsiteY2" fmla="*/ 1147054 h 1361704"/>
              <a:gd name="connsiteX3" fmla="*/ 3974093 w 3974093"/>
              <a:gd name="connsiteY3" fmla="*/ 0 h 1361704"/>
              <a:gd name="connsiteX0" fmla="*/ 0 w 3984335"/>
              <a:gd name="connsiteY0" fmla="*/ 1208503 h 1314798"/>
              <a:gd name="connsiteX1" fmla="*/ 501881 w 3984335"/>
              <a:gd name="connsiteY1" fmla="*/ 1290436 h 1314798"/>
              <a:gd name="connsiteX2" fmla="*/ 2294321 w 3984335"/>
              <a:gd name="connsiteY2" fmla="*/ 1147054 h 1314798"/>
              <a:gd name="connsiteX3" fmla="*/ 3984335 w 3984335"/>
              <a:gd name="connsiteY3" fmla="*/ 0 h 1314798"/>
              <a:gd name="connsiteX0" fmla="*/ 0 w 3984335"/>
              <a:gd name="connsiteY0" fmla="*/ 1208503 h 1352265"/>
              <a:gd name="connsiteX1" fmla="*/ 501881 w 3984335"/>
              <a:gd name="connsiteY1" fmla="*/ 1290436 h 1352265"/>
              <a:gd name="connsiteX2" fmla="*/ 2294321 w 3984335"/>
              <a:gd name="connsiteY2" fmla="*/ 1147054 h 1352265"/>
              <a:gd name="connsiteX3" fmla="*/ 3984335 w 3984335"/>
              <a:gd name="connsiteY3" fmla="*/ 0 h 1352265"/>
              <a:gd name="connsiteX0" fmla="*/ 0 w 3974092"/>
              <a:gd name="connsiteY0" fmla="*/ 1167537 h 1317426"/>
              <a:gd name="connsiteX1" fmla="*/ 491638 w 3974092"/>
              <a:gd name="connsiteY1" fmla="*/ 1290436 h 1317426"/>
              <a:gd name="connsiteX2" fmla="*/ 2284078 w 3974092"/>
              <a:gd name="connsiteY2" fmla="*/ 1147054 h 1317426"/>
              <a:gd name="connsiteX3" fmla="*/ 3974092 w 3974092"/>
              <a:gd name="connsiteY3" fmla="*/ 0 h 1317426"/>
              <a:gd name="connsiteX0" fmla="*/ 0 w 3974092"/>
              <a:gd name="connsiteY0" fmla="*/ 1167537 h 1317426"/>
              <a:gd name="connsiteX1" fmla="*/ 491638 w 3974092"/>
              <a:gd name="connsiteY1" fmla="*/ 1290436 h 1317426"/>
              <a:gd name="connsiteX2" fmla="*/ 2284078 w 3974092"/>
              <a:gd name="connsiteY2" fmla="*/ 1147054 h 1317426"/>
              <a:gd name="connsiteX3" fmla="*/ 3974092 w 3974092"/>
              <a:gd name="connsiteY3" fmla="*/ 0 h 1317426"/>
              <a:gd name="connsiteX0" fmla="*/ 0 w 3974092"/>
              <a:gd name="connsiteY0" fmla="*/ 1167537 h 1355158"/>
              <a:gd name="connsiteX1" fmla="*/ 491638 w 3974092"/>
              <a:gd name="connsiteY1" fmla="*/ 1290436 h 1355158"/>
              <a:gd name="connsiteX2" fmla="*/ 2284078 w 3974092"/>
              <a:gd name="connsiteY2" fmla="*/ 1147054 h 1355158"/>
              <a:gd name="connsiteX3" fmla="*/ 3974092 w 3974092"/>
              <a:gd name="connsiteY3" fmla="*/ 0 h 1355158"/>
              <a:gd name="connsiteX0" fmla="*/ 0 w 3974092"/>
              <a:gd name="connsiteY0" fmla="*/ 1167537 h 1368289"/>
              <a:gd name="connsiteX1" fmla="*/ 491638 w 3974092"/>
              <a:gd name="connsiteY1" fmla="*/ 1290436 h 1368289"/>
              <a:gd name="connsiteX2" fmla="*/ 2284078 w 3974092"/>
              <a:gd name="connsiteY2" fmla="*/ 1147054 h 1368289"/>
              <a:gd name="connsiteX3" fmla="*/ 3974092 w 3974092"/>
              <a:gd name="connsiteY3" fmla="*/ 0 h 1368289"/>
              <a:gd name="connsiteX0" fmla="*/ 0 w 3963850"/>
              <a:gd name="connsiteY0" fmla="*/ 1116330 h 1320754"/>
              <a:gd name="connsiteX1" fmla="*/ 481396 w 3963850"/>
              <a:gd name="connsiteY1" fmla="*/ 1290436 h 1320754"/>
              <a:gd name="connsiteX2" fmla="*/ 2273836 w 3963850"/>
              <a:gd name="connsiteY2" fmla="*/ 1147054 h 1320754"/>
              <a:gd name="connsiteX3" fmla="*/ 3963850 w 3963850"/>
              <a:gd name="connsiteY3" fmla="*/ 0 h 1320754"/>
              <a:gd name="connsiteX0" fmla="*/ 0 w 3963850"/>
              <a:gd name="connsiteY0" fmla="*/ 1116330 h 1367556"/>
              <a:gd name="connsiteX1" fmla="*/ 481396 w 3963850"/>
              <a:gd name="connsiteY1" fmla="*/ 1290436 h 1367556"/>
              <a:gd name="connsiteX2" fmla="*/ 2273836 w 3963850"/>
              <a:gd name="connsiteY2" fmla="*/ 1147054 h 1367556"/>
              <a:gd name="connsiteX3" fmla="*/ 3963850 w 3963850"/>
              <a:gd name="connsiteY3" fmla="*/ 0 h 1367556"/>
              <a:gd name="connsiteX0" fmla="*/ 0 w 3963850"/>
              <a:gd name="connsiteY0" fmla="*/ 1116330 h 1367556"/>
              <a:gd name="connsiteX1" fmla="*/ 481396 w 3963850"/>
              <a:gd name="connsiteY1" fmla="*/ 1290436 h 1367556"/>
              <a:gd name="connsiteX2" fmla="*/ 2273836 w 3963850"/>
              <a:gd name="connsiteY2" fmla="*/ 1147054 h 1367556"/>
              <a:gd name="connsiteX3" fmla="*/ 3963850 w 3963850"/>
              <a:gd name="connsiteY3" fmla="*/ 0 h 13675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63850" h="1367556">
                <a:moveTo>
                  <a:pt x="0" y="1116330"/>
                </a:moveTo>
                <a:cubicBezTo>
                  <a:pt x="270572" y="1228133"/>
                  <a:pt x="92180" y="1172658"/>
                  <a:pt x="481396" y="1290436"/>
                </a:cubicBezTo>
                <a:cubicBezTo>
                  <a:pt x="870612" y="1408214"/>
                  <a:pt x="1703669" y="1413335"/>
                  <a:pt x="2273836" y="1147054"/>
                </a:cubicBezTo>
                <a:cubicBezTo>
                  <a:pt x="2844003" y="880773"/>
                  <a:pt x="3649747" y="252626"/>
                  <a:pt x="3963850" y="0"/>
                </a:cubicBezTo>
              </a:path>
            </a:pathLst>
          </a:custGeom>
          <a:ln>
            <a:solidFill>
              <a:srgbClr val="0000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31" name="TextBox 30"/>
          <p:cNvSpPr txBox="1"/>
          <p:nvPr/>
        </p:nvSpPr>
        <p:spPr>
          <a:xfrm>
            <a:off x="5555550" y="5767777"/>
            <a:ext cx="85581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err="1" smtClean="0">
                <a:solidFill>
                  <a:srgbClr val="000000"/>
                </a:solidFill>
              </a:rPr>
              <a:t>Δt</a:t>
            </a:r>
            <a:r>
              <a:rPr lang="en-US" sz="3600" i="1" baseline="-25000" dirty="0" err="1" smtClean="0">
                <a:solidFill>
                  <a:srgbClr val="000000"/>
                </a:solidFill>
                <a:latin typeface="Arial"/>
                <a:cs typeface="Arial"/>
              </a:rPr>
              <a:t>n</a:t>
            </a:r>
            <a:endParaRPr lang="en-US" sz="3600" i="1" baseline="-25000" dirty="0"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32" name="Straight Arrow Connector 31"/>
          <p:cNvCxnSpPr/>
          <p:nvPr/>
        </p:nvCxnSpPr>
        <p:spPr>
          <a:xfrm>
            <a:off x="6237688" y="6095930"/>
            <a:ext cx="817991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31" idx="1"/>
          </p:cNvCxnSpPr>
          <p:nvPr/>
        </p:nvCxnSpPr>
        <p:spPr>
          <a:xfrm flipH="1">
            <a:off x="4703630" y="6090943"/>
            <a:ext cx="851920" cy="3877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3203500" y="5766667"/>
            <a:ext cx="85581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err="1"/>
              <a:t>Δt</a:t>
            </a:r>
            <a:r>
              <a:rPr lang="en-US" sz="3600" i="1" baseline="-25000" dirty="0" err="1" smtClean="0">
                <a:latin typeface="Arial"/>
                <a:cs typeface="Arial"/>
              </a:rPr>
              <a:t>n</a:t>
            </a:r>
            <a:endParaRPr lang="en-US" sz="3600" i="1" baseline="-25000" dirty="0">
              <a:latin typeface="Arial"/>
              <a:cs typeface="Arial"/>
            </a:endParaRPr>
          </a:p>
        </p:txBody>
      </p:sp>
      <p:cxnSp>
        <p:nvCxnSpPr>
          <p:cNvPr id="45" name="Straight Arrow Connector 44"/>
          <p:cNvCxnSpPr/>
          <p:nvPr/>
        </p:nvCxnSpPr>
        <p:spPr>
          <a:xfrm>
            <a:off x="3881911" y="6094820"/>
            <a:ext cx="821719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/>
          <p:cNvCxnSpPr>
            <a:stCxn id="44" idx="1"/>
          </p:cNvCxnSpPr>
          <p:nvPr/>
        </p:nvCxnSpPr>
        <p:spPr>
          <a:xfrm flipH="1">
            <a:off x="2361804" y="6089833"/>
            <a:ext cx="841696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7" name="Oval 46"/>
          <p:cNvSpPr/>
          <p:nvPr/>
        </p:nvSpPr>
        <p:spPr>
          <a:xfrm>
            <a:off x="6946978" y="648757"/>
            <a:ext cx="179734" cy="188507"/>
          </a:xfrm>
          <a:prstGeom prst="ellipse">
            <a:avLst/>
          </a:prstGeom>
          <a:solidFill>
            <a:srgbClr val="008000"/>
          </a:solidFill>
          <a:ln>
            <a:solidFill>
              <a:srgbClr val="0080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48" name="TextBox 47"/>
          <p:cNvSpPr txBox="1"/>
          <p:nvPr/>
        </p:nvSpPr>
        <p:spPr>
          <a:xfrm>
            <a:off x="2763088" y="1293714"/>
            <a:ext cx="26236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baseline="-25000" dirty="0">
                <a:solidFill>
                  <a:srgbClr val="008000"/>
                </a:solidFill>
              </a:rPr>
              <a:t>.</a:t>
            </a:r>
            <a:endParaRPr lang="en-US" sz="3600" baseline="-25000" dirty="0" smtClean="0">
              <a:solidFill>
                <a:srgbClr val="008000"/>
              </a:solidFill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4722925" y="3243683"/>
            <a:ext cx="440249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solidFill>
                  <a:srgbClr val="0000FF"/>
                </a:solidFill>
              </a:rPr>
              <a:t>Corrector, </a:t>
            </a:r>
            <a:r>
              <a:rPr lang="en-US" sz="3600" i="1" dirty="0" smtClean="0">
                <a:solidFill>
                  <a:srgbClr val="0000FF"/>
                </a:solidFill>
                <a:latin typeface="Symbol" charset="2"/>
                <a:cs typeface="Symbol" charset="2"/>
              </a:rPr>
              <a:t>f</a:t>
            </a:r>
            <a:r>
              <a:rPr lang="en-US" sz="3600" i="1" baseline="-25000" dirty="0" smtClean="0">
                <a:solidFill>
                  <a:srgbClr val="0000FF"/>
                </a:solidFill>
              </a:rPr>
              <a:t>c</a:t>
            </a:r>
            <a:r>
              <a:rPr lang="en-US" sz="3600" dirty="0" smtClean="0">
                <a:solidFill>
                  <a:srgbClr val="0000FF"/>
                </a:solidFill>
              </a:rPr>
              <a:t>:</a:t>
            </a:r>
          </a:p>
          <a:p>
            <a:r>
              <a:rPr lang="en-US" sz="3600" i="1" dirty="0" err="1" smtClean="0">
                <a:solidFill>
                  <a:srgbClr val="0000FF"/>
                </a:solidFill>
              </a:rPr>
              <a:t>x</a:t>
            </a:r>
            <a:r>
              <a:rPr lang="en-US" sz="3600" i="1" baseline="-25000" dirty="0" err="1" smtClean="0">
                <a:solidFill>
                  <a:srgbClr val="0000FF"/>
                </a:solidFill>
              </a:rPr>
              <a:t>n</a:t>
            </a:r>
            <a:r>
              <a:rPr lang="en-US" sz="3600" i="1" dirty="0" smtClean="0">
                <a:solidFill>
                  <a:srgbClr val="0000FF"/>
                </a:solidFill>
              </a:rPr>
              <a:t>, x</a:t>
            </a:r>
            <a:r>
              <a:rPr lang="en-US" sz="3600" i="1" baseline="-25000" dirty="0" smtClean="0">
                <a:solidFill>
                  <a:srgbClr val="0000FF"/>
                </a:solidFill>
              </a:rPr>
              <a:t>n-1</a:t>
            </a:r>
            <a:r>
              <a:rPr lang="en-US" sz="3600" i="1" dirty="0" smtClean="0">
                <a:solidFill>
                  <a:srgbClr val="0000FF"/>
                </a:solidFill>
              </a:rPr>
              <a:t>, x</a:t>
            </a:r>
            <a:r>
              <a:rPr lang="en-US" sz="3600" i="1" baseline="-25000" dirty="0" smtClean="0">
                <a:solidFill>
                  <a:srgbClr val="0000FF"/>
                </a:solidFill>
              </a:rPr>
              <a:t>n-2</a:t>
            </a:r>
            <a:r>
              <a:rPr lang="en-US" sz="3600" dirty="0" smtClean="0">
                <a:solidFill>
                  <a:srgbClr val="0000FF"/>
                </a:solidFill>
              </a:rPr>
              <a:t>=</a:t>
            </a:r>
            <a:r>
              <a:rPr lang="en-US" sz="3600" i="1" dirty="0" err="1" smtClean="0">
                <a:solidFill>
                  <a:srgbClr val="008000"/>
                </a:solidFill>
                <a:latin typeface="Symbol" charset="2"/>
                <a:cs typeface="Symbol" charset="2"/>
              </a:rPr>
              <a:t>f</a:t>
            </a:r>
            <a:r>
              <a:rPr lang="en-US" sz="3600" i="1" baseline="-25000" dirty="0" err="1" smtClean="0">
                <a:solidFill>
                  <a:srgbClr val="008000"/>
                </a:solidFill>
              </a:rPr>
              <a:t>p</a:t>
            </a:r>
            <a:r>
              <a:rPr lang="en-US" sz="3600" dirty="0" smtClean="0">
                <a:solidFill>
                  <a:srgbClr val="008000"/>
                </a:solidFill>
              </a:rPr>
              <a:t>(</a:t>
            </a:r>
            <a:r>
              <a:rPr lang="en-US" sz="3600" i="1" dirty="0" smtClean="0">
                <a:solidFill>
                  <a:srgbClr val="008000"/>
                </a:solidFill>
              </a:rPr>
              <a:t>t</a:t>
            </a:r>
            <a:r>
              <a:rPr lang="en-US" sz="3600" i="1" baseline="-25000" dirty="0" smtClean="0">
                <a:solidFill>
                  <a:srgbClr val="008000"/>
                </a:solidFill>
              </a:rPr>
              <a:t>n</a:t>
            </a:r>
            <a:r>
              <a:rPr lang="en-US" sz="3600" i="1" dirty="0" smtClean="0">
                <a:solidFill>
                  <a:srgbClr val="008000"/>
                </a:solidFill>
              </a:rPr>
              <a:t>-</a:t>
            </a:r>
            <a:r>
              <a:rPr lang="en-US" sz="3600" i="1" dirty="0" smtClean="0">
                <a:solidFill>
                  <a:srgbClr val="008000"/>
                </a:solidFill>
              </a:rPr>
              <a:t>2Δt</a:t>
            </a:r>
            <a:r>
              <a:rPr lang="en-US" sz="3600" i="1" baseline="-25000" dirty="0" smtClean="0">
                <a:solidFill>
                  <a:srgbClr val="008000"/>
                </a:solidFill>
              </a:rPr>
              <a:t>n</a:t>
            </a:r>
            <a:r>
              <a:rPr lang="en-US" sz="3600" dirty="0" smtClean="0">
                <a:solidFill>
                  <a:srgbClr val="008000"/>
                </a:solidFill>
              </a:rPr>
              <a:t>)</a:t>
            </a:r>
            <a:endParaRPr lang="en-US" sz="3600" dirty="0" smtClean="0">
              <a:solidFill>
                <a:srgbClr val="0000FF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6974996" y="1185343"/>
            <a:ext cx="113408" cy="130371"/>
          </a:xfrm>
          <a:prstGeom prst="rect">
            <a:avLst/>
          </a:prstGeom>
          <a:solidFill>
            <a:srgbClr val="0000FF"/>
          </a:solidFill>
          <a:ln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52" name="Rectangle 51"/>
          <p:cNvSpPr/>
          <p:nvPr/>
        </p:nvSpPr>
        <p:spPr>
          <a:xfrm>
            <a:off x="4670975" y="2824361"/>
            <a:ext cx="113408" cy="130371"/>
          </a:xfrm>
          <a:prstGeom prst="rect">
            <a:avLst/>
          </a:prstGeom>
          <a:solidFill>
            <a:srgbClr val="0000FF"/>
          </a:solidFill>
          <a:ln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53" name="Rectangle 52"/>
          <p:cNvSpPr/>
          <p:nvPr/>
        </p:nvSpPr>
        <p:spPr>
          <a:xfrm>
            <a:off x="2276048" y="3028601"/>
            <a:ext cx="113408" cy="130371"/>
          </a:xfrm>
          <a:prstGeom prst="rect">
            <a:avLst/>
          </a:prstGeom>
          <a:solidFill>
            <a:srgbClr val="0000FF"/>
          </a:solidFill>
          <a:ln>
            <a:solidFill>
              <a:srgbClr val="0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/>
          </a:p>
        </p:txBody>
      </p:sp>
      <p:sp>
        <p:nvSpPr>
          <p:cNvPr id="57" name="TextBox 56"/>
          <p:cNvSpPr txBox="1"/>
          <p:nvPr/>
        </p:nvSpPr>
        <p:spPr>
          <a:xfrm>
            <a:off x="8582786" y="4745418"/>
            <a:ext cx="39726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t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454629" y="358428"/>
            <a:ext cx="49982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x</a:t>
            </a:r>
            <a:endParaRPr lang="en-US" sz="3600" i="1" baseline="-25000" dirty="0">
              <a:latin typeface="Arial"/>
              <a:cs typeface="Arial"/>
            </a:endParaRPr>
          </a:p>
        </p:txBody>
      </p:sp>
      <p:cxnSp>
        <p:nvCxnSpPr>
          <p:cNvPr id="60" name="Straight Connector 59"/>
          <p:cNvCxnSpPr/>
          <p:nvPr/>
        </p:nvCxnSpPr>
        <p:spPr>
          <a:xfrm>
            <a:off x="2361803" y="4692907"/>
            <a:ext cx="0" cy="323675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6131610" y="3735235"/>
            <a:ext cx="36350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rgbClr val="0000FF"/>
                </a:solidFill>
              </a:rPr>
              <a:t>~</a:t>
            </a:r>
            <a:endParaRPr lang="en-US" sz="2800" dirty="0">
              <a:solidFill>
                <a:srgbClr val="0000FF"/>
              </a:solidFill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1981444" y="4920091"/>
            <a:ext cx="36350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~</a:t>
            </a:r>
            <a:endParaRPr lang="en-US" sz="2800" dirty="0"/>
          </a:p>
        </p:txBody>
      </p:sp>
      <p:sp>
        <p:nvSpPr>
          <p:cNvPr id="63" name="TextBox 62"/>
          <p:cNvSpPr txBox="1"/>
          <p:nvPr/>
        </p:nvSpPr>
        <p:spPr>
          <a:xfrm>
            <a:off x="1940749" y="5070504"/>
            <a:ext cx="8434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i="1" dirty="0" smtClean="0">
                <a:latin typeface="Arial"/>
                <a:cs typeface="Arial"/>
              </a:rPr>
              <a:t>t</a:t>
            </a:r>
            <a:r>
              <a:rPr lang="en-US" sz="3600" i="1" baseline="-25000" dirty="0" smtClean="0">
                <a:latin typeface="Arial"/>
                <a:cs typeface="Arial"/>
              </a:rPr>
              <a:t>n-2</a:t>
            </a:r>
            <a:endParaRPr lang="en-US" sz="3600" i="1" baseline="-25000" dirty="0">
              <a:latin typeface="Arial"/>
              <a:cs typeface="Arial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877077" y="981668"/>
            <a:ext cx="270041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>
                <a:solidFill>
                  <a:srgbClr val="008000"/>
                </a:solidFill>
              </a:rPr>
              <a:t>Predictor, </a:t>
            </a:r>
            <a:r>
              <a:rPr lang="en-US" sz="3600" i="1" dirty="0" err="1" smtClean="0">
                <a:solidFill>
                  <a:srgbClr val="008000"/>
                </a:solidFill>
                <a:latin typeface="Symbol" charset="2"/>
                <a:cs typeface="Symbol" charset="2"/>
              </a:rPr>
              <a:t>f</a:t>
            </a:r>
            <a:r>
              <a:rPr lang="en-US" sz="3600" i="1" baseline="-25000" dirty="0" err="1" smtClean="0">
                <a:solidFill>
                  <a:srgbClr val="008000"/>
                </a:solidFill>
              </a:rPr>
              <a:t>p</a:t>
            </a:r>
            <a:r>
              <a:rPr lang="en-US" sz="3600" dirty="0" smtClean="0">
                <a:solidFill>
                  <a:srgbClr val="008000"/>
                </a:solidFill>
              </a:rPr>
              <a:t>:</a:t>
            </a:r>
          </a:p>
          <a:p>
            <a:r>
              <a:rPr lang="en-US" sz="3600" i="1" dirty="0" smtClean="0">
                <a:solidFill>
                  <a:srgbClr val="008000"/>
                </a:solidFill>
              </a:rPr>
              <a:t>x</a:t>
            </a:r>
            <a:r>
              <a:rPr lang="en-US" sz="3600" i="1" baseline="-25000" dirty="0" smtClean="0">
                <a:solidFill>
                  <a:srgbClr val="008000"/>
                </a:solidFill>
              </a:rPr>
              <a:t>n-1</a:t>
            </a:r>
            <a:r>
              <a:rPr lang="en-US" sz="3600" i="1" dirty="0" smtClean="0">
                <a:solidFill>
                  <a:srgbClr val="008000"/>
                </a:solidFill>
              </a:rPr>
              <a:t>, x</a:t>
            </a:r>
            <a:r>
              <a:rPr lang="en-US" sz="3600" i="1" baseline="-25000" dirty="0" smtClean="0">
                <a:solidFill>
                  <a:srgbClr val="008000"/>
                </a:solidFill>
              </a:rPr>
              <a:t>n</a:t>
            </a:r>
            <a:r>
              <a:rPr lang="en-US" sz="3600" i="1" baseline="-25000" dirty="0" smtClean="0">
                <a:solidFill>
                  <a:srgbClr val="008000"/>
                </a:solidFill>
              </a:rPr>
              <a:t>-1</a:t>
            </a:r>
            <a:r>
              <a:rPr lang="en-US" sz="3600" i="1" dirty="0" smtClean="0">
                <a:solidFill>
                  <a:srgbClr val="008000"/>
                </a:solidFill>
              </a:rPr>
              <a:t>, x</a:t>
            </a:r>
            <a:r>
              <a:rPr lang="en-US" sz="3600" i="1" baseline="-25000" dirty="0" smtClean="0">
                <a:solidFill>
                  <a:srgbClr val="008000"/>
                </a:solidFill>
              </a:rPr>
              <a:t>n-2</a:t>
            </a:r>
            <a:endParaRPr lang="en-US" sz="3600" i="1" baseline="-25000" dirty="0" smtClean="0">
              <a:solidFill>
                <a:srgbClr val="008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137631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58</Words>
  <Application>Microsoft Macintosh PowerPoint</Application>
  <PresentationFormat>On-screen Show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Sandia National Laboratories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Curtis Ober</dc:creator>
  <cp:lastModifiedBy>Curtis Ober</cp:lastModifiedBy>
  <cp:revision>9</cp:revision>
  <dcterms:created xsi:type="dcterms:W3CDTF">2012-05-17T17:04:26Z</dcterms:created>
  <dcterms:modified xsi:type="dcterms:W3CDTF">2012-05-22T14:09:15Z</dcterms:modified>
</cp:coreProperties>
</file>

<file path=docProps/thumbnail.jpeg>
</file>